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Arial Narrow"/>
      <p:regular r:id="rId29"/>
      <p:bold r:id="rId30"/>
      <p:italic r:id="rId31"/>
      <p:boldItalic r:id="rId32"/>
    </p:embeddedFont>
    <p:embeddedFont>
      <p:font typeface="Ex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HzUUo7FsBBCPvovHQAuvkurOY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ialNarrow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ialNarrow-italic.fntdata"/><Relationship Id="rId30" Type="http://schemas.openxmlformats.org/officeDocument/2006/relationships/font" Target="fonts/ArialNarrow-bold.fntdata"/><Relationship Id="rId11" Type="http://schemas.openxmlformats.org/officeDocument/2006/relationships/slide" Target="slides/slide7.xml"/><Relationship Id="rId33" Type="http://schemas.openxmlformats.org/officeDocument/2006/relationships/font" Target="fonts/Exo-regular.fntdata"/><Relationship Id="rId10" Type="http://schemas.openxmlformats.org/officeDocument/2006/relationships/slide" Target="slides/slide6.xml"/><Relationship Id="rId32" Type="http://schemas.openxmlformats.org/officeDocument/2006/relationships/font" Target="fonts/ArialNarrow-boldItalic.fntdata"/><Relationship Id="rId13" Type="http://schemas.openxmlformats.org/officeDocument/2006/relationships/slide" Target="slides/slide9.xml"/><Relationship Id="rId35" Type="http://schemas.openxmlformats.org/officeDocument/2006/relationships/font" Target="fonts/Exo-italic.fntdata"/><Relationship Id="rId12" Type="http://schemas.openxmlformats.org/officeDocument/2006/relationships/slide" Target="slides/slide8.xml"/><Relationship Id="rId34" Type="http://schemas.openxmlformats.org/officeDocument/2006/relationships/font" Target="fonts/Exo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Ex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c4f6ada7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1ec4f6ada7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a5dc9973d_1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1a5dc9973d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4a02c4b1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a4a02c4b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a5dc9973d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1a5dc9973d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a5dc9973d_1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1a5dc9973d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a5dc9973d_1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1a5dc9973d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a5dc9973d_1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1a5dc9973d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a5dc9973d_1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1a5dc9973d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a5dc9973d_1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1a5dc9973d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a5dc9973d_1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1a5dc9973d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a5dc9973d_1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1a5dc9973d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a5dc9973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31a5dc9973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a5dc9973d_1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1a5dc9973d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a5dc9973d_1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1a5dc9973d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a5dc9973d_1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1a5dc9973d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21c3d47d16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21c3d47d1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639c15d20_1_9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32639c15d20_1_9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a5dc9973d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31a5dc9973d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a418787f7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aa418787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a5dc9973d_1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1a5dc9973d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a418787f7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aa418787f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a5dc9973d_1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1a5dc9973d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4a02c4b10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a4a02c4b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a5dc9973d_1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1a5dc9973d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32639c15d20_1_236"/>
          <p:cNvSpPr txBox="1"/>
          <p:nvPr>
            <p:ph type="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g32639c15d20_1_236"/>
          <p:cNvSpPr txBox="1"/>
          <p:nvPr>
            <p:ph idx="1" type="body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8" name="Google Shape;18;g32639c15d20_1_236"/>
          <p:cNvSpPr txBox="1"/>
          <p:nvPr>
            <p:ph idx="12" type="sldNum"/>
          </p:nvPr>
        </p:nvSpPr>
        <p:spPr>
          <a:xfrm>
            <a:off x="11095216" y="641478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4">
  <p:cSld name="TITLE_5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639c15d20_1_1272"/>
          <p:cNvSpPr txBox="1"/>
          <p:nvPr>
            <p:ph type="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g32639c15d20_1_1272"/>
          <p:cNvSpPr txBox="1"/>
          <p:nvPr>
            <p:ph idx="1" type="body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61" name="Google Shape;61;g32639c15d20_1_1272"/>
          <p:cNvSpPr txBox="1"/>
          <p:nvPr>
            <p:ph idx="12" type="sldNum"/>
          </p:nvPr>
        </p:nvSpPr>
        <p:spPr>
          <a:xfrm>
            <a:off x="11095216" y="641478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5">
  <p:cSld name="TITLE_6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639c15d20_1_1468"/>
          <p:cNvSpPr txBox="1"/>
          <p:nvPr>
            <p:ph type="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g32639c15d20_1_1468"/>
          <p:cNvSpPr txBox="1"/>
          <p:nvPr>
            <p:ph idx="1" type="body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70" name="Google Shape;70;g32639c15d20_1_1468"/>
          <p:cNvSpPr txBox="1"/>
          <p:nvPr>
            <p:ph idx="12" type="sldNum"/>
          </p:nvPr>
        </p:nvSpPr>
        <p:spPr>
          <a:xfrm>
            <a:off x="11095216" y="641478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type="objTx">
  <p:cSld name="OBJECT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type="picTx">
  <p:cSld name="PICTURE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2639c15d20_1_2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g32639c15d20_1_2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22" name="Google Shape;22;g32639c15d20_1_240"/>
          <p:cNvSpPr txBox="1"/>
          <p:nvPr>
            <p:ph idx="12" type="sldNum"/>
          </p:nvPr>
        </p:nvSpPr>
        <p:spPr>
          <a:xfrm>
            <a:off x="11095216" y="641478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type="vertTitleAndTx">
  <p:cSld name="VERTICAL_TITLE_AND_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2639c15d20_1_493"/>
          <p:cNvSpPr txBox="1"/>
          <p:nvPr>
            <p:ph type="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g32639c15d20_1_493"/>
          <p:cNvSpPr txBox="1"/>
          <p:nvPr>
            <p:ph idx="1" type="body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40" name="Google Shape;40;g32639c15d20_1_493"/>
          <p:cNvSpPr txBox="1"/>
          <p:nvPr>
            <p:ph idx="12" type="sldNum"/>
          </p:nvPr>
        </p:nvSpPr>
        <p:spPr>
          <a:xfrm>
            <a:off x="11095216" y="641478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2639c15d20_1_746"/>
          <p:cNvSpPr txBox="1"/>
          <p:nvPr>
            <p:ph type="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g32639c15d20_1_746"/>
          <p:cNvSpPr txBox="1"/>
          <p:nvPr>
            <p:ph idx="1" type="body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44" name="Google Shape;44;g32639c15d20_1_746"/>
          <p:cNvSpPr txBox="1"/>
          <p:nvPr>
            <p:ph idx="12" type="sldNum"/>
          </p:nvPr>
        </p:nvSpPr>
        <p:spPr>
          <a:xfrm>
            <a:off x="11095216" y="641478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_4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2639c15d20_1_1045"/>
          <p:cNvSpPr txBox="1"/>
          <p:nvPr>
            <p:ph type="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g32639c15d20_1_1045"/>
          <p:cNvSpPr txBox="1"/>
          <p:nvPr>
            <p:ph idx="1" type="body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48" name="Google Shape;48;g32639c15d20_1_1045"/>
          <p:cNvSpPr txBox="1"/>
          <p:nvPr>
            <p:ph idx="12" type="sldNum"/>
          </p:nvPr>
        </p:nvSpPr>
        <p:spPr>
          <a:xfrm>
            <a:off x="11095216" y="641478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2639c15d20_1_10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g32639c15d20_1_1049"/>
          <p:cNvSpPr txBox="1"/>
          <p:nvPr>
            <p:ph idx="12" type="sldNum"/>
          </p:nvPr>
        </p:nvSpPr>
        <p:spPr>
          <a:xfrm>
            <a:off x="11095216" y="641478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c4f6ada71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1" name="Google Shape;121;g1ec4f6ada71_0_0"/>
          <p:cNvSpPr txBox="1"/>
          <p:nvPr>
            <p:ph type="ctrTitle"/>
          </p:nvPr>
        </p:nvSpPr>
        <p:spPr>
          <a:xfrm>
            <a:off x="3051275" y="2759950"/>
            <a:ext cx="7392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lang="en" sz="5600">
                <a:solidFill>
                  <a:srgbClr val="1C4587"/>
                </a:solidFill>
                <a:latin typeface="Exo"/>
                <a:ea typeface="Exo"/>
                <a:cs typeface="Exo"/>
                <a:sym typeface="Exo"/>
              </a:rPr>
              <a:t>Session 2</a:t>
            </a:r>
            <a:endParaRPr b="1" sz="5600">
              <a:solidFill>
                <a:srgbClr val="1C4587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2" name="Google Shape;122;g1ec4f6ada71_0_0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ec4f6ada71_0_0"/>
          <p:cNvSpPr/>
          <p:nvPr/>
        </p:nvSpPr>
        <p:spPr>
          <a:xfrm>
            <a:off x="371475" y="620656"/>
            <a:ext cx="993000" cy="151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ec4f6ada71_0_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784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ec4f6ada71_0_0"/>
          <p:cNvSpPr/>
          <p:nvPr/>
        </p:nvSpPr>
        <p:spPr>
          <a:xfrm>
            <a:off x="780122" y="4439376"/>
            <a:ext cx="11421000" cy="2418600"/>
          </a:xfrm>
          <a:prstGeom prst="rtTriangle">
            <a:avLst/>
          </a:prstGeom>
          <a:solidFill>
            <a:srgbClr val="B2FACD"/>
          </a:solidFill>
          <a:ln cap="flat" cmpd="sng" w="25400">
            <a:solidFill>
              <a:srgbClr val="B2FA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1ec4f6ada71_0_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a5dc9973d_1_92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31a5dc9973d_1_9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31a5dc9973d_1_92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31a5dc9973d_1_92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1a5dc9973d_1_92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1a5dc9973d_1_92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Subnet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31a5dc9973d_1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6175" y="1488100"/>
            <a:ext cx="5967799" cy="502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1a5dc9973d_1_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7625" y="3044650"/>
            <a:ext cx="4750376" cy="346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1a5dc9973d_1_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9051" y="1398750"/>
            <a:ext cx="2841250" cy="18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4a02c4b10_0_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a4a02c4b10_0_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a4a02c4b10_0_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2a4a02c4b10_0_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a4a02c4b10_0_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a4a02c4b10_0_0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Public/Private Subnet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2a4a02c4b1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1551150"/>
            <a:ext cx="11116199" cy="463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a5dc9973d_1_11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1a5dc9973d_1_11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1a5dc9973d_1_11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31a5dc9973d_1_11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1a5dc9973d_1_11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1a5dc9973d_1_110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Default VPC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31a5dc9973d_1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1551150"/>
            <a:ext cx="11116199" cy="498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a5dc9973d_1_134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1a5dc9973d_1_13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1a5dc9973d_1_134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31a5dc9973d_1_134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1a5dc9973d_1_134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31a5dc9973d_1_134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Internet Gateway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31a5dc9973d_1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1551150"/>
            <a:ext cx="11116200" cy="498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a5dc9973d_1_123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1a5dc9973d_1_123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31a5dc9973d_1_123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31a5dc9973d_1_123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1a5dc9973d_1_123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1a5dc9973d_1_123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Route Tables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31a5dc9973d_1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1551150"/>
            <a:ext cx="10932200" cy="50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a5dc9973d_1_145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1a5dc9973d_1_14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1a5dc9973d_1_145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31a5dc9973d_1_145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1a5dc9973d_1_145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1a5dc9973d_1_145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NAT Gateway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31a5dc9973d_1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1551150"/>
            <a:ext cx="9703815" cy="50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a5dc9973d_1_156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1a5dc9973d_1_15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1a5dc9973d_1_156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31a5dc9973d_1_156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1a5dc9973d_1_156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31a5dc9973d_1_156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NAT Gateway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31a5dc9973d_1_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1551150"/>
            <a:ext cx="9286582" cy="50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a5dc9973d_1_167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31a5dc9973d_1_16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1a5dc9973d_1_167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31a5dc9973d_1_167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1a5dc9973d_1_167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31a5dc9973d_1_167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NAT Gateway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g31a5dc9973d_1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1551150"/>
            <a:ext cx="10553931" cy="50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a5dc9973d_1_178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1a5dc9973d_1_17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31a5dc9973d_1_178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31a5dc9973d_1_178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1a5dc9973d_1_178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31a5dc9973d_1_178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NAT Gateway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31a5dc9973d_1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1551150"/>
            <a:ext cx="9755399" cy="50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a5dc9973d_1_189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31a5dc9973d_1_18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31a5dc9973d_1_189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g31a5dc9973d_1_189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1a5dc9973d_1_189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1a5dc9973d_1_189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Elastic IPs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31a5dc9973d_1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825" y="1540550"/>
            <a:ext cx="87820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a5dc9973d_1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2" name="Google Shape;132;g31a5dc9973d_1_0"/>
          <p:cNvSpPr txBox="1"/>
          <p:nvPr>
            <p:ph type="ctrTitle"/>
          </p:nvPr>
        </p:nvSpPr>
        <p:spPr>
          <a:xfrm>
            <a:off x="3051275" y="2759950"/>
            <a:ext cx="7392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lang="en" sz="5600">
                <a:solidFill>
                  <a:srgbClr val="1C4587"/>
                </a:solidFill>
                <a:latin typeface="Exo"/>
                <a:ea typeface="Exo"/>
                <a:cs typeface="Exo"/>
                <a:sym typeface="Exo"/>
              </a:rPr>
              <a:t>VPC Basics</a:t>
            </a:r>
            <a:endParaRPr b="1" sz="5600">
              <a:solidFill>
                <a:srgbClr val="1C4587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33" name="Google Shape;133;g31a5dc9973d_1_0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1a5dc9973d_1_0"/>
          <p:cNvSpPr/>
          <p:nvPr/>
        </p:nvSpPr>
        <p:spPr>
          <a:xfrm>
            <a:off x="371475" y="620656"/>
            <a:ext cx="993000" cy="151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31a5dc9973d_1_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823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1a5dc9973d_1_0"/>
          <p:cNvSpPr/>
          <p:nvPr/>
        </p:nvSpPr>
        <p:spPr>
          <a:xfrm>
            <a:off x="780122" y="4439376"/>
            <a:ext cx="11421000" cy="2418600"/>
          </a:xfrm>
          <a:prstGeom prst="rtTriangle">
            <a:avLst/>
          </a:prstGeom>
          <a:solidFill>
            <a:srgbClr val="B2FACD"/>
          </a:solidFill>
          <a:ln cap="flat" cmpd="sng" w="25400">
            <a:solidFill>
              <a:srgbClr val="B2FA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31a5dc9973d_1_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a5dc9973d_1_20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31a5dc9973d_1_20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31a5dc9973d_1_20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31a5dc9973d_1_20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1a5dc9973d_1_20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1a5dc9973d_1_200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Elastic IPs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31a5dc9973d_1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000" y="1371475"/>
            <a:ext cx="9344025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a5dc9973d_1_21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1a5dc9973d_1_21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31a5dc9973d_1_21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g31a5dc9973d_1_21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1a5dc9973d_1_211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1a5dc9973d_1_211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Elastic IPs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g31a5dc9973d_1_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600" y="1895675"/>
            <a:ext cx="8505825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a5dc9973d_1_222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1a5dc9973d_1_22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31a5dc9973d_1_222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31a5dc9973d_1_222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1a5dc9973d_1_222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1a5dc9973d_1_222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Elastic IPs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g31a5dc9973d_1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6850" y="1551150"/>
            <a:ext cx="9333801" cy="442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1c3d47d16_2_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21c3d47d16_2_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321c3d47d16_2_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321c3d47d16_2_0"/>
          <p:cNvPicPr preferRelativeResize="0"/>
          <p:nvPr/>
        </p:nvPicPr>
        <p:blipFill rotWithShape="1">
          <a:blip r:embed="rId3">
            <a:alphaModFix/>
          </a:blip>
          <a:srcRect b="0" l="0" r="18180" t="9090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321c3d47d16_2_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321c3d47d16_2_0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741B47"/>
                </a:solidFill>
              </a:rPr>
              <a:t>Bastion Host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g321c3d47d16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400" y="1551150"/>
            <a:ext cx="11116200" cy="4871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2639c15d20_1_9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 Narrow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80" name="Google Shape;380;g32639c15d20_1_982"/>
          <p:cNvSpPr txBox="1"/>
          <p:nvPr>
            <p:ph idx="4294967295" type="ctrTitle"/>
          </p:nvPr>
        </p:nvSpPr>
        <p:spPr>
          <a:xfrm>
            <a:off x="2526853" y="2683466"/>
            <a:ext cx="79278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5040"/>
              <a:buFont typeface="Arial"/>
              <a:buNone/>
            </a:pPr>
            <a:r>
              <a:rPr b="1" i="0" lang="en" sz="504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THANKS FOR LISTENING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32639c15d20_1_982"/>
          <p:cNvSpPr/>
          <p:nvPr/>
        </p:nvSpPr>
        <p:spPr>
          <a:xfrm rot="5400000">
            <a:off x="759867" y="346832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32639c15d20_1_982"/>
          <p:cNvSpPr/>
          <p:nvPr/>
        </p:nvSpPr>
        <p:spPr>
          <a:xfrm>
            <a:off x="371475" y="620656"/>
            <a:ext cx="993000" cy="1512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32639c15d20_1_982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63500" rotWithShape="0" dir="5400000" dist="19050">
              <a:srgbClr val="00FF00">
                <a:alpha val="4901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32639c15d20_1_982"/>
          <p:cNvSpPr/>
          <p:nvPr/>
        </p:nvSpPr>
        <p:spPr>
          <a:xfrm>
            <a:off x="780121" y="4439375"/>
            <a:ext cx="11421108" cy="241860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2FACD"/>
          </a:solidFill>
          <a:ln cap="flat" cmpd="sng" w="25400">
            <a:solidFill>
              <a:srgbClr val="B2FA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95;p1" id="385" name="Google Shape;385;g32639c15d20_1_982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728249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a5dc9973d_1_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3" name="Google Shape;143;g31a5dc9973d_1_10"/>
          <p:cNvSpPr txBox="1"/>
          <p:nvPr>
            <p:ph type="ctrTitle"/>
          </p:nvPr>
        </p:nvSpPr>
        <p:spPr>
          <a:xfrm>
            <a:off x="3051275" y="2759950"/>
            <a:ext cx="7392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lang="en" sz="5600">
                <a:solidFill>
                  <a:srgbClr val="1C4587"/>
                </a:solidFill>
                <a:latin typeface="Exo"/>
                <a:ea typeface="Exo"/>
                <a:cs typeface="Exo"/>
                <a:sym typeface="Exo"/>
              </a:rPr>
              <a:t>What Is a VPC?</a:t>
            </a:r>
            <a:endParaRPr b="1" sz="5600">
              <a:solidFill>
                <a:srgbClr val="1C4587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44" name="Google Shape;144;g31a5dc9973d_1_10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31a5dc9973d_1_10"/>
          <p:cNvSpPr/>
          <p:nvPr/>
        </p:nvSpPr>
        <p:spPr>
          <a:xfrm>
            <a:off x="371475" y="620656"/>
            <a:ext cx="993000" cy="151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31a5dc9973d_1_1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823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31a5dc9973d_1_10"/>
          <p:cNvSpPr/>
          <p:nvPr/>
        </p:nvSpPr>
        <p:spPr>
          <a:xfrm>
            <a:off x="780122" y="4439376"/>
            <a:ext cx="11421000" cy="2418600"/>
          </a:xfrm>
          <a:prstGeom prst="rtTriangle">
            <a:avLst/>
          </a:prstGeom>
          <a:solidFill>
            <a:srgbClr val="B2FACD"/>
          </a:solidFill>
          <a:ln cap="flat" cmpd="sng" w="25400">
            <a:solidFill>
              <a:srgbClr val="B2FA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31a5dc9973d_1_1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a418787f7_0_14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aa418787f7_0_1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aa418787f7_0_14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2aa418787f7_0_14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aa418787f7_0_14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aa418787f7_0_14"/>
          <p:cNvSpPr txBox="1"/>
          <p:nvPr/>
        </p:nvSpPr>
        <p:spPr>
          <a:xfrm>
            <a:off x="1376200" y="752250"/>
            <a:ext cx="446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What Is a VPC?</a:t>
            </a:r>
            <a:endParaRPr b="0" i="0" sz="30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2aa418787f7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1551150"/>
            <a:ext cx="10857974" cy="50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a5dc9973d_1_7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1a5dc9973d_1_7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31a5dc9973d_1_7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31a5dc9973d_1_7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1a5dc9973d_1_7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31a5dc9973d_1_70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VPC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31a5dc9973d_1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1551150"/>
            <a:ext cx="11116201" cy="4924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a418787f7_0_29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aa418787f7_0_2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aa418787f7_0_29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2aa418787f7_0_29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aa418787f7_0_29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aa418787f7_0_29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VPCs and Regions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aa418787f7_0_29"/>
          <p:cNvSpPr txBox="1"/>
          <p:nvPr/>
        </p:nvSpPr>
        <p:spPr>
          <a:xfrm>
            <a:off x="1440050" y="1652525"/>
            <a:ext cx="9679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VPC is specific to a single region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2aa418787f7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2380925"/>
            <a:ext cx="10741350" cy="423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a5dc9973d_1_58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31a5dc9973d_1_58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31a5dc9973d_1_58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31a5dc9973d_1_58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1a5dc9973d_1_58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1a5dc9973d_1_58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VPC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31a5dc9973d_1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2197850"/>
            <a:ext cx="11116201" cy="385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1a5dc9973d_1_58"/>
          <p:cNvSpPr txBox="1"/>
          <p:nvPr/>
        </p:nvSpPr>
        <p:spPr>
          <a:xfrm>
            <a:off x="1440050" y="1652525"/>
            <a:ext cx="9679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CIDR: Classless Inter-Domain Routing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1a5dc9973d_1_58"/>
          <p:cNvSpPr txBox="1"/>
          <p:nvPr/>
        </p:nvSpPr>
        <p:spPr>
          <a:xfrm>
            <a:off x="8390675" y="2333875"/>
            <a:ext cx="1556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10.0.0.0/16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4a02c4b10_0_15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a4a02c4b10_0_1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a4a02c4b10_0_15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2a4a02c4b10_0_15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a4a02c4b10_0_15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a4a02c4b10_0_15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VPC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a4a02c4b10_0_15"/>
          <p:cNvSpPr txBox="1"/>
          <p:nvPr/>
        </p:nvSpPr>
        <p:spPr>
          <a:xfrm>
            <a:off x="1440050" y="1652525"/>
            <a:ext cx="9679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CIDR: Classless Inter-Domain Routing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2a4a02c4b10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6075" y="2376475"/>
            <a:ext cx="9516249" cy="30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a5dc9973d_1_81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1a5dc9973d_1_8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31a5dc9973d_1_81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31a5dc9973d_1_8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1a5dc9973d_1_81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31a5dc9973d_1_81"/>
          <p:cNvSpPr txBox="1"/>
          <p:nvPr/>
        </p:nvSpPr>
        <p:spPr>
          <a:xfrm>
            <a:off x="1376200" y="752250"/>
            <a:ext cx="9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VPC</a:t>
            </a:r>
            <a:endParaRPr b="0" i="0" sz="2400" u="none" cap="none" strike="noStrike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31a5dc9973d_1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400" y="1551150"/>
            <a:ext cx="9958579" cy="50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2021-01-17T13:28:37Z</dcterms:created>
  <dc:creator>Burhan Aydoðdu</dc:creator>
</cp:coreProperties>
</file>